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0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19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94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85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32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39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3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19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13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81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E477-35EA-4DDA-934B-5D72F2ACA996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6463-D4E2-4869-A6FC-18F2AD782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5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d 8">
            <a:extLst>
              <a:ext uri="{FF2B5EF4-FFF2-40B4-BE49-F238E27FC236}">
                <a16:creationId xmlns:a16="http://schemas.microsoft.com/office/drawing/2014/main" id="{26EAE0F3-911D-4970-BF1D-63067C3A4A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5" t="5141" r="18159" b="87293"/>
          <a:stretch/>
        </p:blipFill>
        <p:spPr bwMode="auto">
          <a:xfrm>
            <a:off x="3287256" y="6516860"/>
            <a:ext cx="3430800" cy="656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20" name="Bild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5" t="5141" r="18159" b="87293"/>
          <a:stretch/>
        </p:blipFill>
        <p:spPr bwMode="auto">
          <a:xfrm>
            <a:off x="3290019" y="4018823"/>
            <a:ext cx="3452400" cy="4651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0681" y="5243509"/>
            <a:ext cx="5976294" cy="10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solidFill>
                  <a:schemeClr val="accent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FRÜHLINGSSPAUSCHALE</a:t>
            </a:r>
          </a:p>
          <a:p>
            <a:r>
              <a:rPr lang="de-DE" sz="1200" dirty="0">
                <a:latin typeface="Calibri (body)"/>
              </a:rPr>
              <a:t>Für den Erfolg Ihrer Tagung und Schulung bieten </a:t>
            </a:r>
          </a:p>
          <a:p>
            <a:r>
              <a:rPr lang="de-DE" sz="1200" dirty="0">
                <a:latin typeface="Calibri (body)"/>
              </a:rPr>
              <a:t>wir Ihnen einen ruhigen Platz im Grünem…</a:t>
            </a:r>
            <a:br>
              <a:rPr lang="de-DE" sz="1200" dirty="0">
                <a:latin typeface="Calibri (body)"/>
              </a:rPr>
            </a:br>
            <a:r>
              <a:rPr lang="de-DE" sz="1200" dirty="0">
                <a:latin typeface="Calibri (body)"/>
              </a:rPr>
              <a:t>…profitieren Sie von unserer Frühjahrspauschale</a:t>
            </a:r>
            <a:endParaRPr lang="de-D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6" t="5045" r="7035" b="87293"/>
          <a:stretch/>
        </p:blipFill>
        <p:spPr bwMode="auto">
          <a:xfrm>
            <a:off x="335069" y="269081"/>
            <a:ext cx="6372000" cy="726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Bild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5" t="5141" r="18159" b="87293"/>
          <a:stretch/>
        </p:blipFill>
        <p:spPr bwMode="auto">
          <a:xfrm>
            <a:off x="335071" y="8885902"/>
            <a:ext cx="6372000" cy="93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8740" t="20855" r="66509" b="69897"/>
          <a:stretch/>
        </p:blipFill>
        <p:spPr>
          <a:xfrm>
            <a:off x="5930965" y="8885903"/>
            <a:ext cx="756000" cy="9197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88828" y="4476641"/>
            <a:ext cx="3418902" cy="501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lvl="0" indent="-342000" defTabSz="914400">
              <a:lnSpc>
                <a:spcPct val="114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cs typeface="Arial" panose="020B0604020202020204" pitchFamily="34" charset="0"/>
              </a:rPr>
              <a:t>geführte Frühlings-Wanderung oder</a:t>
            </a:r>
            <a:endParaRPr lang="de-DE" altLang="de-DE" sz="1200" i="1" dirty="0"/>
          </a:p>
          <a:p>
            <a:pPr marL="342000" lvl="0" indent="-342000" defTabSz="914400">
              <a:lnSpc>
                <a:spcPct val="114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ea typeface="Calibri" panose="020F0502020204030204" pitchFamily="34" charset="0"/>
                <a:cs typeface="Arial" panose="020B0604020202020204" pitchFamily="34" charset="0"/>
              </a:rPr>
              <a:t>„Frühlings-Quiz“ an der Hotelbar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504" y="7252557"/>
            <a:ext cx="3364037" cy="155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lvl="0" indent="-342000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ea typeface="Calibri" panose="020F0502020204030204" pitchFamily="34" charset="0"/>
                <a:cs typeface="Arial" panose="020B0604020202020204" pitchFamily="34" charset="0"/>
              </a:rPr>
              <a:t>Abendessen als regionales „Frühlingsbuffet“ nach Wahl des Küchenchefs: € 19,00</a:t>
            </a:r>
          </a:p>
          <a:p>
            <a:pPr marL="342000" lvl="0" indent="-342000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ea typeface="Calibri" panose="020F0502020204030204" pitchFamily="34" charset="0"/>
                <a:cs typeface="Arial" panose="020B0604020202020204" pitchFamily="34" charset="0"/>
              </a:rPr>
              <a:t>(Fackelschein)-Bogenschießen im hoteleigenen Park:  € 20,00 </a:t>
            </a:r>
            <a:endParaRPr lang="de-DE" altLang="de-DE" sz="1200" dirty="0"/>
          </a:p>
          <a:p>
            <a:pPr marL="342000" lvl="0" indent="-342000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ea typeface="Calibri" panose="020F0502020204030204" pitchFamily="34" charset="0"/>
                <a:cs typeface="Arial" panose="020B0604020202020204" pitchFamily="34" charset="0"/>
              </a:rPr>
              <a:t>Geführte Fackelwanderung: € 10,00 </a:t>
            </a:r>
          </a:p>
          <a:p>
            <a:pPr marL="342000" lvl="0" indent="-342000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de-DE" altLang="de-DE" sz="1200" dirty="0">
                <a:ea typeface="Calibri" panose="020F0502020204030204" pitchFamily="34" charset="0"/>
                <a:cs typeface="Arial" panose="020B0604020202020204" pitchFamily="34" charset="0"/>
              </a:rPr>
              <a:t>Aktive Kaffeepause:  Preis je nach Gruppengröße</a:t>
            </a:r>
            <a:endParaRPr lang="de-DE" altLang="de-DE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5068" y="8945231"/>
            <a:ext cx="4639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Anfragen bitte an Kavitha Fein-Shivapatham</a:t>
            </a:r>
          </a:p>
          <a:p>
            <a:r>
              <a:rPr lang="de-DE" sz="1200" dirty="0"/>
              <a:t>Wyndham Garden Lahnstein Koblenz, Zu den Thermen, 56112 Koblenz</a:t>
            </a:r>
          </a:p>
          <a:p>
            <a:r>
              <a:rPr lang="de-DE" sz="1200" b="1" dirty="0"/>
              <a:t>T</a:t>
            </a:r>
            <a:r>
              <a:rPr lang="de-DE" sz="1200" dirty="0"/>
              <a:t> +49 (0) 2621 912119 </a:t>
            </a:r>
            <a:r>
              <a:rPr lang="de-DE" sz="1200" b="1" dirty="0"/>
              <a:t>F</a:t>
            </a:r>
            <a:r>
              <a:rPr lang="de-DE" sz="1200" dirty="0"/>
              <a:t> +49 (0) 2621 912100 </a:t>
            </a:r>
            <a:r>
              <a:rPr lang="de-DE" sz="1200" b="1" dirty="0"/>
              <a:t>M. </a:t>
            </a:r>
            <a:r>
              <a:rPr lang="de-DE" sz="1200" dirty="0"/>
              <a:t>+49 171 9951959</a:t>
            </a:r>
          </a:p>
          <a:p>
            <a:r>
              <a:rPr lang="de-DE" sz="1200" b="1" dirty="0"/>
              <a:t>E</a:t>
            </a:r>
            <a:r>
              <a:rPr lang="de-DE" sz="1200" dirty="0"/>
              <a:t> kavitha.fein@wyndhamgardenlahnstein.com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19272" y="6702807"/>
            <a:ext cx="3337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accent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Zusatz-Leistungen</a:t>
            </a:r>
            <a:r>
              <a:rPr lang="de-DE" altLang="de-DE" sz="1500" dirty="0">
                <a:solidFill>
                  <a:schemeClr val="accent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(Preis pro Person) </a:t>
            </a:r>
            <a:endParaRPr lang="de-DE" altLang="de-DE" sz="1500" dirty="0">
              <a:solidFill>
                <a:schemeClr val="accent6"/>
              </a:solidFill>
            </a:endParaRPr>
          </a:p>
        </p:txBody>
      </p:sp>
      <p:pic>
        <p:nvPicPr>
          <p:cNvPr id="21" name="Bild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5" t="5141" r="18159" b="87293"/>
          <a:stretch/>
        </p:blipFill>
        <p:spPr bwMode="auto">
          <a:xfrm>
            <a:off x="3301719" y="1109952"/>
            <a:ext cx="3429001" cy="4267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851888" y="1107278"/>
            <a:ext cx="195899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700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„Fit in den Frühling“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48394" y="1646215"/>
            <a:ext cx="3093929" cy="2203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Tagungsraum ausgestattet mit unserem neuen interaktivem Galneoscreen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Tagungsgetränke mit „Kick“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Vormittagspause mit Gebäck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Vitale Mittagspause (Menü o. Buffet)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Energie-Kaffeepause mit Obst und Joghurt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Professionelle Betreuung vor Ort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chemeClr val="accent6"/>
              </a:buClr>
              <a:buSzPts val="1000"/>
              <a:buFont typeface="Wingdings" panose="05000000000000000000" pitchFamily="2" charset="2"/>
              <a:buChar char="v"/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Ab 15 zahlenden Gästen: 1 Freiplatz </a:t>
            </a:r>
            <a:b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für den Tagungsleiter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21850" y="7278650"/>
            <a:ext cx="2710527" cy="114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000" marR="0" lvl="0" indent="-34200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de-DE" altLang="de-DE" sz="1200" dirty="0">
                <a:latin typeface="+mn-lt"/>
                <a:cs typeface="Arial" panose="020B0604020202020204" pitchFamily="34" charset="0"/>
              </a:rPr>
              <a:t>inkl. reichhaltigem Frühstücksbuffet</a:t>
            </a:r>
            <a:br>
              <a:rPr lang="de-DE" altLang="de-DE" sz="1200" dirty="0">
                <a:latin typeface="+mn-lt"/>
                <a:cs typeface="Arial" panose="020B0604020202020204" pitchFamily="34" charset="0"/>
              </a:rPr>
            </a:br>
            <a:endParaRPr lang="de-DE" altLang="de-DE" sz="1200" dirty="0">
              <a:latin typeface="+mn-lt"/>
              <a:cs typeface="Arial" panose="020B0604020202020204" pitchFamily="34" charset="0"/>
            </a:endParaRPr>
          </a:p>
          <a:p>
            <a:pPr marL="342000" marR="0" lvl="0" indent="-34200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Tx/>
              <a:buFont typeface="Wingdings" panose="05000000000000000000" pitchFamily="2" charset="2"/>
              <a:buChar char="v"/>
              <a:tabLst/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Hoteleigene Parkplätze vor dem Hotel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5" name="Bild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5" t="5141" r="18159" b="87293"/>
          <a:stretch/>
        </p:blipFill>
        <p:spPr bwMode="auto">
          <a:xfrm>
            <a:off x="335068" y="6516860"/>
            <a:ext cx="2894400" cy="656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645877" y="5277751"/>
            <a:ext cx="309654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solidFill>
                  <a:schemeClr val="accent6">
                    <a:lumMod val="75000"/>
                  </a:schemeClr>
                </a:solidFill>
              </a:rPr>
              <a:t>Tagen in Koblenz-Lahnstein ab </a:t>
            </a:r>
          </a:p>
          <a:p>
            <a:r>
              <a:rPr lang="de-DE" sz="3600" dirty="0">
                <a:solidFill>
                  <a:schemeClr val="accent6">
                    <a:lumMod val="75000"/>
                  </a:schemeClr>
                </a:solidFill>
              </a:rPr>
              <a:t>44,00 € p. P.</a:t>
            </a:r>
            <a:br>
              <a:rPr lang="de-DE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Buchbar vom 01.03. bis 01.05.2019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9" y="3140050"/>
            <a:ext cx="2755427" cy="1838662"/>
          </a:xfrm>
          <a:prstGeom prst="rect">
            <a:avLst/>
          </a:prstGeom>
        </p:spPr>
      </p:pic>
      <p:sp>
        <p:nvSpPr>
          <p:cNvPr id="27" name="Rechteck 26"/>
          <p:cNvSpPr/>
          <p:nvPr/>
        </p:nvSpPr>
        <p:spPr>
          <a:xfrm>
            <a:off x="3276504" y="4032581"/>
            <a:ext cx="3085119" cy="35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500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Unsere Frühjahrs-Extras für Sie:   </a:t>
            </a:r>
            <a:endParaRPr lang="de-DE" dirty="0">
              <a:solidFill>
                <a:schemeClr val="accent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14"/>
          <p:cNvSpPr/>
          <p:nvPr/>
        </p:nvSpPr>
        <p:spPr>
          <a:xfrm>
            <a:off x="281658" y="6688740"/>
            <a:ext cx="30667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accent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Übernachtung ab € 68,00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dirty="0">
                <a:solidFill>
                  <a:schemeClr val="accent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 Nacht im Einzelzimmer</a:t>
            </a:r>
            <a:endParaRPr lang="de-DE" altLang="de-DE" sz="1500" dirty="0">
              <a:solidFill>
                <a:schemeClr val="accent6"/>
              </a:solidFill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5A6F981E-15F1-4C6D-A7D3-54FAF7DA7DE0}"/>
              </a:ext>
            </a:extLst>
          </p:cNvPr>
          <p:cNvCxnSpPr/>
          <p:nvPr/>
        </p:nvCxnSpPr>
        <p:spPr>
          <a:xfrm>
            <a:off x="354295" y="5178649"/>
            <a:ext cx="6300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73F6A04-74E7-4769-A414-4A34D7998D53}"/>
              </a:ext>
            </a:extLst>
          </p:cNvPr>
          <p:cNvCxnSpPr/>
          <p:nvPr/>
        </p:nvCxnSpPr>
        <p:spPr>
          <a:xfrm>
            <a:off x="321850" y="6367803"/>
            <a:ext cx="6300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216E60DA-121C-4B92-8138-751C3062AE20}"/>
              </a:ext>
            </a:extLst>
          </p:cNvPr>
          <p:cNvSpPr/>
          <p:nvPr/>
        </p:nvSpPr>
        <p:spPr>
          <a:xfrm>
            <a:off x="281658" y="8531206"/>
            <a:ext cx="313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chemeClr val="accent6">
                    <a:lumMod val="75000"/>
                  </a:schemeClr>
                </a:solidFill>
              </a:rPr>
              <a:t>*Angebot gültig auf Anfrage und nach Verfügbarkeit, ab 10 Teilnehmer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97A3DEC-EAC5-4C5D-A0DD-1B76C5803B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8" y="1120685"/>
            <a:ext cx="2754548" cy="183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1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A4-Papier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(body)</vt:lpstr>
      <vt:lpstr>Calibri Light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Rueckert, Felix</dc:creator>
  <cp:lastModifiedBy>GCH IT</cp:lastModifiedBy>
  <cp:revision>50</cp:revision>
  <cp:lastPrinted>2017-09-04T14:00:13Z</cp:lastPrinted>
  <dcterms:created xsi:type="dcterms:W3CDTF">2016-07-22T08:05:43Z</dcterms:created>
  <dcterms:modified xsi:type="dcterms:W3CDTF">2019-02-15T08:59:37Z</dcterms:modified>
</cp:coreProperties>
</file>